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5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338626"/>
            <a:ext cx="652831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Artículos "A/An" en Inglés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401616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 </a:t>
            </a:r>
            <a:r>
              <a:rPr lang="en-US" sz="1850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uso</a:t>
            </a: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correcto de los artículos indefinidos en inglés.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436419" y="3784640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Aprenderemos cuándo usar "</a:t>
            </a:r>
            <a:r>
              <a:rPr lang="en-US" sz="1850" b="1" dirty="0">
                <a:solidFill>
                  <a:srgbClr val="C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</a:t>
            </a: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 y "</a:t>
            </a:r>
            <a:r>
              <a:rPr lang="en-US" sz="1850" b="1" dirty="0">
                <a:solidFill>
                  <a:srgbClr val="C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</a:t>
            </a: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 con ejemplos divertidos y ejercicios prácticos.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6324124" y="5489972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1825644" y="6900744"/>
            <a:ext cx="1951911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</a:rPr>
              <a:t>Por: Season School</a:t>
            </a:r>
            <a:endParaRPr lang="en-US" sz="235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68245E-B98A-4876-A9F3-D0C9ED7B8469}"/>
              </a:ext>
            </a:extLst>
          </p:cNvPr>
          <p:cNvSpPr/>
          <p:nvPr/>
        </p:nvSpPr>
        <p:spPr>
          <a:xfrm>
            <a:off x="12801600" y="7518400"/>
            <a:ext cx="18288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201597"/>
            <a:ext cx="820590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¿Qué son los artículos "</a:t>
            </a:r>
            <a:r>
              <a:rPr lang="en-US" sz="4400" dirty="0">
                <a:solidFill>
                  <a:srgbClr val="C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</a:t>
            </a: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" y "</a:t>
            </a:r>
            <a:r>
              <a:rPr lang="en-US" sz="4400" dirty="0">
                <a:solidFill>
                  <a:srgbClr val="C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An</a:t>
            </a: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"?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264587"/>
            <a:ext cx="4158734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84659" y="5511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Significado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84659" y="6007060"/>
            <a:ext cx="36648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"A" y "an" significan "un/una" en español.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35773" y="5264587"/>
            <a:ext cx="4158734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82709" y="5511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Uso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82709" y="6007060"/>
            <a:ext cx="36648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usan antes de nombres de cosas o animales.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33823" y="5264587"/>
            <a:ext cx="4158734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80759" y="5511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Ejemplos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80759" y="6007060"/>
            <a:ext cx="36648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cat (un gato), an apple (una manzana)</a:t>
            </a:r>
            <a:endParaRPr lang="en-US" sz="185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1C7998C-CB2D-4791-A9AE-FDF1AD90BA88}"/>
              </a:ext>
            </a:extLst>
          </p:cNvPr>
          <p:cNvSpPr/>
          <p:nvPr/>
        </p:nvSpPr>
        <p:spPr>
          <a:xfrm>
            <a:off x="12801600" y="7518400"/>
            <a:ext cx="18288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471732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¿Cuándo usamos "</a:t>
            </a:r>
            <a:r>
              <a:rPr lang="en-US" sz="4400" dirty="0">
                <a:solidFill>
                  <a:srgbClr val="C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</a:t>
            </a: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"?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1106924" y="2534722"/>
            <a:ext cx="30480" cy="4223028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5" name="Shape 2"/>
          <p:cNvSpPr/>
          <p:nvPr/>
        </p:nvSpPr>
        <p:spPr>
          <a:xfrm>
            <a:off x="1345704" y="2788682"/>
            <a:ext cx="718066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6" name="Shape 3"/>
          <p:cNvSpPr/>
          <p:nvPr/>
        </p:nvSpPr>
        <p:spPr>
          <a:xfrm>
            <a:off x="837664" y="2534722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15" y="2592705"/>
            <a:ext cx="337899" cy="42243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303859" y="26169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 dog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303859" y="3112532"/>
            <a:ext cx="60024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Usamos "a" con palabras que empiezan con sonido de consonante.</a:t>
            </a:r>
            <a:endParaRPr lang="en-US" sz="1850" dirty="0"/>
          </a:p>
        </p:txBody>
      </p:sp>
      <p:sp>
        <p:nvSpPr>
          <p:cNvPr id="10" name="Shape 6"/>
          <p:cNvSpPr/>
          <p:nvPr/>
        </p:nvSpPr>
        <p:spPr>
          <a:xfrm>
            <a:off x="1345704" y="4611291"/>
            <a:ext cx="718066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1" name="Shape 7"/>
          <p:cNvSpPr/>
          <p:nvPr/>
        </p:nvSpPr>
        <p:spPr>
          <a:xfrm>
            <a:off x="837664" y="4357330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15" y="4415314"/>
            <a:ext cx="337899" cy="42243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303859" y="44396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 book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303859" y="4935141"/>
            <a:ext cx="60024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palabra "book" comienza con el sonido /b/.</a:t>
            </a:r>
            <a:endParaRPr lang="en-US" sz="1850" dirty="0"/>
          </a:p>
        </p:txBody>
      </p:sp>
      <p:sp>
        <p:nvSpPr>
          <p:cNvPr id="15" name="Shape 10"/>
          <p:cNvSpPr/>
          <p:nvPr/>
        </p:nvSpPr>
        <p:spPr>
          <a:xfrm>
            <a:off x="1345704" y="6050875"/>
            <a:ext cx="718066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6" name="Shape 11"/>
          <p:cNvSpPr/>
          <p:nvPr/>
        </p:nvSpPr>
        <p:spPr>
          <a:xfrm>
            <a:off x="837664" y="5796915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15" y="5854898"/>
            <a:ext cx="337899" cy="42243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303859" y="587918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 car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303859" y="6374725"/>
            <a:ext cx="60024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palabra "car" comienza con el sonido /k/.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61755"/>
            <a:ext cx="570440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¿Cuándo usamos "</a:t>
            </a:r>
            <a:r>
              <a:rPr lang="en-US" sz="4400" dirty="0">
                <a:solidFill>
                  <a:srgbClr val="C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An</a:t>
            </a: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"?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844522"/>
            <a:ext cx="4118848" cy="25455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56892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an elephant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6184821"/>
            <a:ext cx="411884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Comienza con el sonido de vocal /e/.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776" y="2844522"/>
            <a:ext cx="4118848" cy="25455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5776" y="56892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an umbrella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5776" y="6184821"/>
            <a:ext cx="411884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Comienza con el sonido de vocal /ʌ/.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3828" y="2844522"/>
            <a:ext cx="4118848" cy="25455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3828" y="56892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an orange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3828" y="6184821"/>
            <a:ext cx="411884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Comienza con el sonido de vocal /o/.</a:t>
            </a:r>
            <a:endParaRPr lang="en-US" sz="185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4AB27B9-690C-4343-A6E7-0C05F2CD1484}"/>
              </a:ext>
            </a:extLst>
          </p:cNvPr>
          <p:cNvSpPr/>
          <p:nvPr/>
        </p:nvSpPr>
        <p:spPr>
          <a:xfrm>
            <a:off x="12801600" y="7518400"/>
            <a:ext cx="18288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428869"/>
            <a:ext cx="630126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Regla fácil para recordar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491859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273117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Escucha el sonido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879913" y="3226713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Presta atención al primer sonido de la palabra.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3928110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79913" y="416742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Identifica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879913" y="4662964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¿Es sonido de vocal o consonante?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364361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79913" y="560367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Elige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879913" y="6099215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Vocal: "an" / Consonante: "a"</a:t>
            </a:r>
            <a:endParaRPr lang="en-US" sz="185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19C090-E44A-4F95-9DC6-A550AD1B6FAE}"/>
              </a:ext>
            </a:extLst>
          </p:cNvPr>
          <p:cNvSpPr/>
          <p:nvPr/>
        </p:nvSpPr>
        <p:spPr>
          <a:xfrm>
            <a:off x="12801600" y="7518400"/>
            <a:ext cx="18288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238018"/>
            <a:ext cx="576286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Ejercicio 1: ¿"</a:t>
            </a:r>
            <a:r>
              <a:rPr lang="en-US" sz="4400" dirty="0">
                <a:solidFill>
                  <a:srgbClr val="C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</a:t>
            </a: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" o "</a:t>
            </a:r>
            <a:r>
              <a:rPr lang="en-US" sz="4400" dirty="0">
                <a:solidFill>
                  <a:srgbClr val="C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An</a:t>
            </a: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"?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301008"/>
            <a:ext cx="7468553" cy="1386126"/>
          </a:xfrm>
          <a:prstGeom prst="roundRect">
            <a:avLst>
              <a:gd name="adj" fmla="val 725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331744" y="3308628"/>
            <a:ext cx="7453312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71059" y="3459837"/>
            <a:ext cx="32442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______ apple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10301526" y="3459837"/>
            <a:ext cx="32442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______ pencil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6331744" y="3994071"/>
            <a:ext cx="7453312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571059" y="4145280"/>
            <a:ext cx="32442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______ elephant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10301526" y="4145280"/>
            <a:ext cx="32442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______ car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6324124" y="4956334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Completa los espacios con "a" o "an" según corresponda.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6324124" y="5608558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Recuerda: usa "an" para sonidos de vocal y "a" para consonantes.</a:t>
            </a:r>
            <a:endParaRPr lang="en-US" sz="185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6768540-6936-42E7-917C-0A801BA2E123}"/>
              </a:ext>
            </a:extLst>
          </p:cNvPr>
          <p:cNvSpPr/>
          <p:nvPr/>
        </p:nvSpPr>
        <p:spPr>
          <a:xfrm>
            <a:off x="12801600" y="7518400"/>
            <a:ext cx="18288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967918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Ejercicio 2: Elige la respuesta correcta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30435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______ umbrella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539133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¿"a" o "an"?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966" y="3360182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30435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______ dog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539133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¿"a" o "an"?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175" y="336018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490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______ igloo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985629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¿"a" o "an"?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8175" y="5604391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490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______ cat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985629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¿"a" o "an"?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3966" y="5604391"/>
            <a:ext cx="358140" cy="447675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2AA0EB14-287B-4EAC-9BC3-F6DB516932B0}"/>
              </a:ext>
            </a:extLst>
          </p:cNvPr>
          <p:cNvSpPr/>
          <p:nvPr/>
        </p:nvSpPr>
        <p:spPr>
          <a:xfrm>
            <a:off x="12801600" y="7518400"/>
            <a:ext cx="18288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42779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¡Muy bien!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610564"/>
            <a:ext cx="2137529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3246358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84482" y="284988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¡Tú puedes!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84482" y="3345418"/>
            <a:ext cx="306371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Usar "a" y "an" correctamente.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5204936" y="3982402"/>
            <a:ext cx="8527971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814" y="4027527"/>
            <a:ext cx="4275058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4495681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5318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Practica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53187" y="4762381"/>
            <a:ext cx="30122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 más palabras e imágenes.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6273641" y="5399365"/>
            <a:ext cx="7459266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09" y="5444490"/>
            <a:ext cx="6412587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107" y="5912644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22012" y="56838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Recuerda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22012" y="6179344"/>
            <a:ext cx="405598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"a" para consonantes, "an" para vocales.</a:t>
            </a:r>
            <a:endParaRPr lang="en-US" sz="185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B2E8DED-C6C8-4313-BC84-2F688AC758B4}"/>
              </a:ext>
            </a:extLst>
          </p:cNvPr>
          <p:cNvSpPr/>
          <p:nvPr/>
        </p:nvSpPr>
        <p:spPr>
          <a:xfrm>
            <a:off x="12801600" y="7518400"/>
            <a:ext cx="18288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355</Words>
  <Application>Microsoft Office PowerPoint</Application>
  <PresentationFormat>Personalizado</PresentationFormat>
  <Paragraphs>63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Source Sans Pro</vt:lpstr>
      <vt:lpstr>Source Sans Pro Bold</vt:lpstr>
      <vt:lpstr>Source Serif Pro Semi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Alex Ruben</cp:lastModifiedBy>
  <cp:revision>3</cp:revision>
  <dcterms:created xsi:type="dcterms:W3CDTF">2025-06-02T21:28:02Z</dcterms:created>
  <dcterms:modified xsi:type="dcterms:W3CDTF">2025-06-02T21:40:22Z</dcterms:modified>
</cp:coreProperties>
</file>